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61" r:id="rId7"/>
    <p:sldId id="257" r:id="rId8"/>
    <p:sldId id="258" r:id="rId9"/>
    <p:sldId id="262" r:id="rId10"/>
    <p:sldId id="265" r:id="rId11"/>
    <p:sldId id="271" r:id="rId12"/>
    <p:sldId id="264" r:id="rId13"/>
    <p:sldId id="269" r:id="rId14"/>
    <p:sldId id="270" r:id="rId15"/>
    <p:sldId id="266" r:id="rId16"/>
    <p:sldId id="267" r:id="rId17"/>
    <p:sldId id="272"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24/08/2020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24/08/2020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6.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4.jp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7363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4045685" y="4056856"/>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765585" y="5380856"/>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3783157" y="542499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5458356" y="5407594"/>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6876808" y="5386883"/>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3581935" y="3394574"/>
            <a:ext cx="954668" cy="3017897"/>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5315965" y="4678440"/>
            <a:ext cx="981406" cy="476902"/>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5400000">
            <a:off x="4512308" y="4369081"/>
            <a:ext cx="998803" cy="111301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6292460" y="3701944"/>
            <a:ext cx="960695" cy="2409181"/>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010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385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4" name="Rectángulo: esquinas redondeadas 3">
            <a:extLst>
              <a:ext uri="{FF2B5EF4-FFF2-40B4-BE49-F238E27FC236}">
                <a16:creationId xmlns:a16="http://schemas.microsoft.com/office/drawing/2014/main" id="{18BDEF5B-885A-40E7-9D1A-C09E6462839D}"/>
              </a:ext>
            </a:extLst>
          </p:cNvPr>
          <p:cNvSpPr/>
          <p:nvPr/>
        </p:nvSpPr>
        <p:spPr>
          <a:xfrm>
            <a:off x="3994477" y="1752184"/>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entrevista y encuesta</a:t>
            </a:r>
          </a:p>
        </p:txBody>
      </p:sp>
      <p:pic>
        <p:nvPicPr>
          <p:cNvPr id="1028" name="Picture 4" descr="Cómo puede ayudar el análisis cuenta de resultados? | EAE">
            <a:extLst>
              <a:ext uri="{FF2B5EF4-FFF2-40B4-BE49-F238E27FC236}">
                <a16:creationId xmlns:a16="http://schemas.microsoft.com/office/drawing/2014/main" id="{66082965-394A-44FB-A939-BF0F264C7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360" y="3108326"/>
            <a:ext cx="4723001" cy="269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39576" y="1512770"/>
            <a:ext cx="35050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 DEL DESARROLLO TÉCNICO</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pic>
        <p:nvPicPr>
          <p:cNvPr id="17" name="Imagen 16">
            <a:extLst>
              <a:ext uri="{FF2B5EF4-FFF2-40B4-BE49-F238E27FC236}">
                <a16:creationId xmlns:a16="http://schemas.microsoft.com/office/drawing/2014/main" id="{01043679-0695-4D8C-A6D2-58483FB5F50E}"/>
              </a:ext>
            </a:extLst>
          </p:cNvPr>
          <p:cNvPicPr>
            <a:picLocks noChangeAspect="1"/>
          </p:cNvPicPr>
          <p:nvPr/>
        </p:nvPicPr>
        <p:blipFill>
          <a:blip r:embed="rId4"/>
          <a:stretch>
            <a:fillRect/>
          </a:stretch>
        </p:blipFill>
        <p:spPr>
          <a:xfrm>
            <a:off x="201418" y="1737963"/>
            <a:ext cx="5077972" cy="2817259"/>
          </a:xfrm>
          <a:prstGeom prst="rect">
            <a:avLst/>
          </a:prstGeom>
        </p:spPr>
      </p:pic>
      <p:sp>
        <p:nvSpPr>
          <p:cNvPr id="19" name="Rectángulo 18">
            <a:extLst>
              <a:ext uri="{FF2B5EF4-FFF2-40B4-BE49-F238E27FC236}">
                <a16:creationId xmlns:a16="http://schemas.microsoft.com/office/drawing/2014/main" id="{498E500F-6DBD-4F1C-99C6-DB850803294E}"/>
              </a:ext>
            </a:extLst>
          </p:cNvPr>
          <p:cNvSpPr/>
          <p:nvPr/>
        </p:nvSpPr>
        <p:spPr>
          <a:xfrm>
            <a:off x="1627246" y="1178213"/>
            <a:ext cx="240785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7429638" y="1348204"/>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pic>
        <p:nvPicPr>
          <p:cNvPr id="23" name="Imagen 22">
            <a:extLst>
              <a:ext uri="{FF2B5EF4-FFF2-40B4-BE49-F238E27FC236}">
                <a16:creationId xmlns:a16="http://schemas.microsoft.com/office/drawing/2014/main" id="{E6DE893E-16D4-4C11-8452-8DEF7AA9B2FA}"/>
              </a:ext>
            </a:extLst>
          </p:cNvPr>
          <p:cNvPicPr>
            <a:picLocks noChangeAspect="1"/>
          </p:cNvPicPr>
          <p:nvPr/>
        </p:nvPicPr>
        <p:blipFill rotWithShape="1">
          <a:blip r:embed="rId5"/>
          <a:srcRect b="4310"/>
          <a:stretch/>
        </p:blipFill>
        <p:spPr>
          <a:xfrm>
            <a:off x="5830349" y="1958587"/>
            <a:ext cx="5629013" cy="2068971"/>
          </a:xfrm>
          <a:prstGeom prst="rect">
            <a:avLst/>
          </a:prstGeom>
        </p:spPr>
      </p:pic>
      <p:sp>
        <p:nvSpPr>
          <p:cNvPr id="25" name="Rectángulo 24">
            <a:extLst>
              <a:ext uri="{FF2B5EF4-FFF2-40B4-BE49-F238E27FC236}">
                <a16:creationId xmlns:a16="http://schemas.microsoft.com/office/drawing/2014/main" id="{D2097D06-F2A9-4628-939F-503C89709FEA}"/>
              </a:ext>
            </a:extLst>
          </p:cNvPr>
          <p:cNvSpPr/>
          <p:nvPr/>
        </p:nvSpPr>
        <p:spPr>
          <a:xfrm>
            <a:off x="5568681" y="4525613"/>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pic>
        <p:nvPicPr>
          <p:cNvPr id="27" name="Imagen 26">
            <a:extLst>
              <a:ext uri="{FF2B5EF4-FFF2-40B4-BE49-F238E27FC236}">
                <a16:creationId xmlns:a16="http://schemas.microsoft.com/office/drawing/2014/main" id="{DBBB2EC6-F2F7-4BD2-9F59-06D9F3C2ED1F}"/>
              </a:ext>
            </a:extLst>
          </p:cNvPr>
          <p:cNvPicPr>
            <a:picLocks noChangeAspect="1"/>
          </p:cNvPicPr>
          <p:nvPr/>
        </p:nvPicPr>
        <p:blipFill rotWithShape="1">
          <a:blip r:embed="rId6"/>
          <a:srcRect r="695"/>
          <a:stretch/>
        </p:blipFill>
        <p:spPr>
          <a:xfrm>
            <a:off x="5645791" y="5079718"/>
            <a:ext cx="5511567" cy="1686536"/>
          </a:xfrm>
          <a:prstGeom prst="rect">
            <a:avLst/>
          </a:prstGeom>
        </p:spPr>
      </p:pic>
    </p:spTree>
    <p:extLst>
      <p:ext uri="{BB962C8B-B14F-4D97-AF65-F5344CB8AC3E}">
        <p14:creationId xmlns:p14="http://schemas.microsoft.com/office/powerpoint/2010/main" val="50010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segurar un sistema adecuado de archivo y custodia que asegure la confidencialidad de los datos que contienen y la trazabilidad del uso de la información.</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L</a:t>
            </a:r>
            <a:r>
              <a:rPr lang="es-EC" sz="1800" dirty="0">
                <a:effectLst/>
                <a:latin typeface="Times New Roman" panose="02020603050405020304" pitchFamily="18" charset="0"/>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t>Perdida de tiempo en la búsqueda de la ficha medica del paciente. </a:t>
            </a:r>
          </a:p>
          <a:p>
            <a:pPr marL="285750" indent="-285750">
              <a:buFont typeface="Arial" panose="020B0604020202020204" pitchFamily="34" charset="0"/>
              <a:buChar char="•"/>
            </a:pPr>
            <a:r>
              <a:rPr lang="es-EC" dirty="0"/>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7811741" y="4771255"/>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1337070" y="4606846"/>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23312" y="3123802"/>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865838"/>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9122C791-8A0F-4139-994B-D256CF7A5DC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2261011" y="947840"/>
            <a:ext cx="9930988"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ACTIVIDADES Y SISTEMA DE TAREAS EN RELACIÓN A LOS OBJETIVOS PLANTEADOS </a:t>
            </a:r>
          </a:p>
        </p:txBody>
      </p:sp>
      <p:sp>
        <p:nvSpPr>
          <p:cNvPr id="10" name="Rectángulo: esquinas redondeadas 9">
            <a:extLst>
              <a:ext uri="{FF2B5EF4-FFF2-40B4-BE49-F238E27FC236}">
                <a16:creationId xmlns:a16="http://schemas.microsoft.com/office/drawing/2014/main" id="{B31C3DA0-4323-41F0-BD79-A524E82ADB51}"/>
              </a:ext>
            </a:extLst>
          </p:cNvPr>
          <p:cNvSpPr/>
          <p:nvPr/>
        </p:nvSpPr>
        <p:spPr>
          <a:xfrm>
            <a:off x="115325" y="175814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1</a:t>
            </a:r>
            <a:r>
              <a:rPr lang="es-ES" sz="1600" dirty="0"/>
              <a:t> </a:t>
            </a:r>
          </a:p>
        </p:txBody>
      </p:sp>
      <p:sp>
        <p:nvSpPr>
          <p:cNvPr id="2" name="Rectángulo 1">
            <a:extLst>
              <a:ext uri="{FF2B5EF4-FFF2-40B4-BE49-F238E27FC236}">
                <a16:creationId xmlns:a16="http://schemas.microsoft.com/office/drawing/2014/main" id="{FDD4EFC8-8904-4343-A9DB-B61BFD368F39}"/>
              </a:ext>
            </a:extLst>
          </p:cNvPr>
          <p:cNvSpPr/>
          <p:nvPr/>
        </p:nvSpPr>
        <p:spPr>
          <a:xfrm>
            <a:off x="2743199" y="1581835"/>
            <a:ext cx="7751428" cy="646331"/>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Realizar un listado de los conceptos más relevantes que sirvan para la elaboración del marco teórico</a:t>
            </a:r>
          </a:p>
        </p:txBody>
      </p:sp>
      <p:sp>
        <p:nvSpPr>
          <p:cNvPr id="4" name="Rectángulo 3">
            <a:extLst>
              <a:ext uri="{FF2B5EF4-FFF2-40B4-BE49-F238E27FC236}">
                <a16:creationId xmlns:a16="http://schemas.microsoft.com/office/drawing/2014/main" id="{2B9B2D07-B57C-4F88-A44A-421EFAE1E2A6}"/>
              </a:ext>
            </a:extLst>
          </p:cNvPr>
          <p:cNvSpPr/>
          <p:nvPr/>
        </p:nvSpPr>
        <p:spPr>
          <a:xfrm>
            <a:off x="2743199" y="2244443"/>
            <a:ext cx="7373923" cy="369332"/>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Indagar en revistas científicas, páginas web científicas, bibliotecas virtuales.</a:t>
            </a:r>
          </a:p>
        </p:txBody>
      </p:sp>
      <p:sp>
        <p:nvSpPr>
          <p:cNvPr id="12" name="Abrir llave 11">
            <a:extLst>
              <a:ext uri="{FF2B5EF4-FFF2-40B4-BE49-F238E27FC236}">
                <a16:creationId xmlns:a16="http://schemas.microsoft.com/office/drawing/2014/main" id="{2176F87F-7ED2-4ED8-970D-7408560AD0EF}"/>
              </a:ext>
            </a:extLst>
          </p:cNvPr>
          <p:cNvSpPr/>
          <p:nvPr/>
        </p:nvSpPr>
        <p:spPr>
          <a:xfrm>
            <a:off x="2398643" y="1550504"/>
            <a:ext cx="569843" cy="1094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1E310790-0DDE-4FF4-A99F-BF5CBE7232C9}"/>
              </a:ext>
            </a:extLst>
          </p:cNvPr>
          <p:cNvSpPr/>
          <p:nvPr/>
        </p:nvSpPr>
        <p:spPr>
          <a:xfrm>
            <a:off x="107334" y="303148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2</a:t>
            </a:r>
            <a:r>
              <a:rPr lang="es-ES" sz="1600" dirty="0"/>
              <a:t> </a:t>
            </a:r>
          </a:p>
        </p:txBody>
      </p:sp>
      <p:sp>
        <p:nvSpPr>
          <p:cNvPr id="17" name="Abrir llave 16">
            <a:extLst>
              <a:ext uri="{FF2B5EF4-FFF2-40B4-BE49-F238E27FC236}">
                <a16:creationId xmlns:a16="http://schemas.microsoft.com/office/drawing/2014/main" id="{278194A5-DCC2-4591-B96F-FEE041D3A969}"/>
              </a:ext>
            </a:extLst>
          </p:cNvPr>
          <p:cNvSpPr/>
          <p:nvPr/>
        </p:nvSpPr>
        <p:spPr>
          <a:xfrm>
            <a:off x="2398643" y="2828360"/>
            <a:ext cx="569843" cy="1175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Rectángulo 17">
            <a:extLst>
              <a:ext uri="{FF2B5EF4-FFF2-40B4-BE49-F238E27FC236}">
                <a16:creationId xmlns:a16="http://schemas.microsoft.com/office/drawing/2014/main" id="{7C9ABE48-1760-4FC6-9CDF-CAE1FE017117}"/>
              </a:ext>
            </a:extLst>
          </p:cNvPr>
          <p:cNvSpPr/>
          <p:nvPr/>
        </p:nvSpPr>
        <p:spPr>
          <a:xfrm>
            <a:off x="2824668" y="2911343"/>
            <a:ext cx="7910333" cy="646331"/>
          </a:xfrm>
          <a:prstGeom prst="rect">
            <a:avLst/>
          </a:prstGeom>
        </p:spPr>
        <p:txBody>
          <a:bodyPr wrap="square">
            <a:spAutoFit/>
          </a:bodyPr>
          <a:lstStyle/>
          <a:p>
            <a:pPr algn="just"/>
            <a:r>
              <a:rPr lang="es-EC" dirty="0">
                <a:latin typeface="Times New Roman" panose="02020603050405020304" pitchFamily="18" charset="0"/>
                <a:cs typeface="Times New Roman" panose="02020603050405020304" pitchFamily="18" charset="0"/>
              </a:rPr>
              <a:t>Aplicar las técnicas de recolección de datos entrevista y observación del proceso de gestión del control y registro de citas médicas. </a:t>
            </a:r>
            <a:endParaRPr lang="es-ES"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D05DC361-647A-49C1-AAC8-1E97FCACE5D2}"/>
              </a:ext>
            </a:extLst>
          </p:cNvPr>
          <p:cNvSpPr/>
          <p:nvPr/>
        </p:nvSpPr>
        <p:spPr>
          <a:xfrm>
            <a:off x="2759182" y="3557674"/>
            <a:ext cx="8041304" cy="369332"/>
          </a:xfrm>
          <a:prstGeom prst="rect">
            <a:avLst/>
          </a:prstGeom>
        </p:spPr>
        <p:txBody>
          <a:bodyPr wrap="none">
            <a:spAutoFit/>
          </a:bodyPr>
          <a:lstStyle/>
          <a:p>
            <a:r>
              <a:rPr lang="es-EC" dirty="0">
                <a:latin typeface="Times New Roman" panose="02020603050405020304" pitchFamily="18" charset="0"/>
                <a:cs typeface="Times New Roman" panose="02020603050405020304" pitchFamily="18" charset="0"/>
              </a:rPr>
              <a:t>Aplicar Historias de usuario para la especificación de requerimientos del aplicativo.</a:t>
            </a:r>
            <a:endParaRPr lang="es-ES" dirty="0">
              <a:latin typeface="Times New Roman" panose="02020603050405020304" pitchFamily="18" charset="0"/>
              <a:cs typeface="Times New Roman" panose="02020603050405020304" pitchFamily="18" charset="0"/>
            </a:endParaRPr>
          </a:p>
        </p:txBody>
      </p:sp>
      <p:sp>
        <p:nvSpPr>
          <p:cNvPr id="20" name="Rectángulo: esquinas redondeadas 19">
            <a:extLst>
              <a:ext uri="{FF2B5EF4-FFF2-40B4-BE49-F238E27FC236}">
                <a16:creationId xmlns:a16="http://schemas.microsoft.com/office/drawing/2014/main" id="{C9C14D90-5DAD-49D9-9895-8D1F362B09E2}"/>
              </a:ext>
            </a:extLst>
          </p:cNvPr>
          <p:cNvSpPr/>
          <p:nvPr/>
        </p:nvSpPr>
        <p:spPr>
          <a:xfrm>
            <a:off x="167649" y="441862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3 </a:t>
            </a:r>
          </a:p>
        </p:txBody>
      </p:sp>
      <p:sp>
        <p:nvSpPr>
          <p:cNvPr id="21" name="Abrir llave 20">
            <a:extLst>
              <a:ext uri="{FF2B5EF4-FFF2-40B4-BE49-F238E27FC236}">
                <a16:creationId xmlns:a16="http://schemas.microsoft.com/office/drawing/2014/main" id="{8EE1F049-AEBD-4EAA-A091-65114F28EDFA}"/>
              </a:ext>
            </a:extLst>
          </p:cNvPr>
          <p:cNvSpPr/>
          <p:nvPr/>
        </p:nvSpPr>
        <p:spPr>
          <a:xfrm>
            <a:off x="2398642" y="412268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Rectángulo 21">
            <a:extLst>
              <a:ext uri="{FF2B5EF4-FFF2-40B4-BE49-F238E27FC236}">
                <a16:creationId xmlns:a16="http://schemas.microsoft.com/office/drawing/2014/main" id="{2986386A-1A3C-47E1-8B30-EE81F72C62AA}"/>
              </a:ext>
            </a:extLst>
          </p:cNvPr>
          <p:cNvSpPr/>
          <p:nvPr/>
        </p:nvSpPr>
        <p:spPr>
          <a:xfrm>
            <a:off x="2832317" y="4086975"/>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Usar el lenguaje unificado de modelado (UML).</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9C5B112-025D-4B56-A67D-0605AA173899}"/>
              </a:ext>
            </a:extLst>
          </p:cNvPr>
          <p:cNvSpPr/>
          <p:nvPr/>
        </p:nvSpPr>
        <p:spPr>
          <a:xfrm>
            <a:off x="2832317" y="4802960"/>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Diseño de las interfases que soportan las funcionalidades.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5BA1834A-5C9D-4922-A57C-2C183DFC9E8A}"/>
              </a:ext>
            </a:extLst>
          </p:cNvPr>
          <p:cNvSpPr/>
          <p:nvPr/>
        </p:nvSpPr>
        <p:spPr>
          <a:xfrm>
            <a:off x="2824667" y="4418624"/>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Definir la infra estructura tecnológica.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esquinas redondeadas 7">
            <a:extLst>
              <a:ext uri="{FF2B5EF4-FFF2-40B4-BE49-F238E27FC236}">
                <a16:creationId xmlns:a16="http://schemas.microsoft.com/office/drawing/2014/main" id="{EA84243F-C7F5-4180-AA15-CA9FA9BBAB68}"/>
              </a:ext>
            </a:extLst>
          </p:cNvPr>
          <p:cNvSpPr/>
          <p:nvPr/>
        </p:nvSpPr>
        <p:spPr>
          <a:xfrm>
            <a:off x="167649" y="569196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4 </a:t>
            </a:r>
          </a:p>
        </p:txBody>
      </p:sp>
      <p:sp>
        <p:nvSpPr>
          <p:cNvPr id="9" name="Abrir llave 8">
            <a:extLst>
              <a:ext uri="{FF2B5EF4-FFF2-40B4-BE49-F238E27FC236}">
                <a16:creationId xmlns:a16="http://schemas.microsoft.com/office/drawing/2014/main" id="{C7E1291E-98AA-4B29-8AAC-D21B5BFD9ED2}"/>
              </a:ext>
            </a:extLst>
          </p:cNvPr>
          <p:cNvSpPr/>
          <p:nvPr/>
        </p:nvSpPr>
        <p:spPr>
          <a:xfrm>
            <a:off x="2398642" y="550343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CuadroTexto 25">
            <a:extLst>
              <a:ext uri="{FF2B5EF4-FFF2-40B4-BE49-F238E27FC236}">
                <a16:creationId xmlns:a16="http://schemas.microsoft.com/office/drawing/2014/main" id="{1DD7D577-81A7-4691-9AEA-694C72BD92E1}"/>
              </a:ext>
            </a:extLst>
          </p:cNvPr>
          <p:cNvSpPr txBox="1"/>
          <p:nvPr/>
        </p:nvSpPr>
        <p:spPr>
          <a:xfrm>
            <a:off x="2759182" y="5619648"/>
            <a:ext cx="6094602" cy="369332"/>
          </a:xfrm>
          <a:prstGeom prst="rect">
            <a:avLst/>
          </a:prstGeom>
          <a:noFill/>
        </p:spPr>
        <p:txBody>
          <a:bodyPr wrap="square">
            <a:spAutoFit/>
          </a:bodyPr>
          <a:lstStyle/>
          <a:p>
            <a:pPr algn="just"/>
            <a:r>
              <a:rPr lang="es-EC" sz="1800" dirty="0">
                <a:effectLst/>
                <a:latin typeface="Times New Roman" panose="02020603050405020304" pitchFamily="18" charset="0"/>
                <a:ea typeface="Calibri" panose="020F0502020204030204" pitchFamily="34" charset="0"/>
              </a:rPr>
              <a:t>Implementar el Framework Laravel de software libre. </a:t>
            </a:r>
            <a:endParaRPr lang="es-EC" dirty="0"/>
          </a:p>
        </p:txBody>
      </p:sp>
      <p:sp>
        <p:nvSpPr>
          <p:cNvPr id="27" name="CuadroTexto 26">
            <a:extLst>
              <a:ext uri="{FF2B5EF4-FFF2-40B4-BE49-F238E27FC236}">
                <a16:creationId xmlns:a16="http://schemas.microsoft.com/office/drawing/2014/main" id="{83B47699-C2FE-4083-9FF5-FD7177126FD1}"/>
              </a:ext>
            </a:extLst>
          </p:cNvPr>
          <p:cNvSpPr txBox="1"/>
          <p:nvPr/>
        </p:nvSpPr>
        <p:spPr>
          <a:xfrm>
            <a:off x="2743199" y="5964637"/>
            <a:ext cx="6094602" cy="369332"/>
          </a:xfrm>
          <a:prstGeom prst="rect">
            <a:avLst/>
          </a:prstGeom>
          <a:noFill/>
        </p:spPr>
        <p:txBody>
          <a:bodyPr wrap="square">
            <a:spAutoFit/>
          </a:bodyPr>
          <a:lstStyle/>
          <a:p>
            <a:r>
              <a:rPr lang="es-EC" sz="1800" dirty="0">
                <a:effectLst/>
                <a:latin typeface="Times New Roman" panose="02020603050405020304" pitchFamily="18" charset="0"/>
                <a:ea typeface="Calibri" panose="020F0502020204030204" pitchFamily="34" charset="0"/>
              </a:rPr>
              <a:t>Implementar la tecnología de React. </a:t>
            </a:r>
            <a:endParaRPr lang="es-EC" dirty="0"/>
          </a:p>
        </p:txBody>
      </p:sp>
      <p:sp>
        <p:nvSpPr>
          <p:cNvPr id="28" name="CuadroTexto 27">
            <a:extLst>
              <a:ext uri="{FF2B5EF4-FFF2-40B4-BE49-F238E27FC236}">
                <a16:creationId xmlns:a16="http://schemas.microsoft.com/office/drawing/2014/main" id="{D3CE1D27-E290-460D-9C5F-CE52F81FFEC5}"/>
              </a:ext>
            </a:extLst>
          </p:cNvPr>
          <p:cNvSpPr txBox="1"/>
          <p:nvPr/>
        </p:nvSpPr>
        <p:spPr>
          <a:xfrm>
            <a:off x="2743199" y="6299270"/>
            <a:ext cx="6094602" cy="369332"/>
          </a:xfrm>
          <a:prstGeom prst="rect">
            <a:avLst/>
          </a:prstGeom>
          <a:noFill/>
        </p:spPr>
        <p:txBody>
          <a:bodyPr wrap="square">
            <a:spAutoFit/>
          </a:bodyPr>
          <a:lstStyle/>
          <a:p>
            <a:r>
              <a:rPr lang="es-EC" dirty="0">
                <a:latin typeface="Times New Roman" panose="02020603050405020304" pitchFamily="18" charset="0"/>
                <a:ea typeface="Calibri" panose="020F0502020204030204" pitchFamily="34" charset="0"/>
              </a:rPr>
              <a:t>Realizar un plan de pruebas a cada funcionalidad</a:t>
            </a:r>
            <a:r>
              <a:rPr lang="es-EC" sz="1800" dirty="0">
                <a:effectLst/>
                <a:latin typeface="Times New Roman" panose="02020603050405020304" pitchFamily="18" charset="0"/>
                <a:ea typeface="Calibri" panose="020F0502020204030204" pitchFamily="34" charset="0"/>
              </a:rPr>
              <a:t>. </a:t>
            </a:r>
            <a:endParaRPr lang="es-EC" dirty="0"/>
          </a:p>
        </p:txBody>
      </p:sp>
    </p:spTree>
    <p:extLst>
      <p:ext uri="{BB962C8B-B14F-4D97-AF65-F5344CB8AC3E}">
        <p14:creationId xmlns:p14="http://schemas.microsoft.com/office/powerpoint/2010/main" val="241169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36411" y="81999"/>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clínica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0898" y="4884083"/>
            <a:ext cx="1085310" cy="8092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1255" y="4846561"/>
            <a:ext cx="1404076" cy="7826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85896" y="5897401"/>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8095" y="4972406"/>
            <a:ext cx="1024826" cy="622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pic>
        <p:nvPicPr>
          <p:cNvPr id="7" name="Picture 2" descr="Cómo recuperar la contraseña de ROOT en MySQL o MariaDB">
            <a:extLst>
              <a:ext uri="{FF2B5EF4-FFF2-40B4-BE49-F238E27FC236}">
                <a16:creationId xmlns:a16="http://schemas.microsoft.com/office/drawing/2014/main" id="{0DDDF6B1-A4BA-40CB-9DF8-766836EE3C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1182" y="3966196"/>
            <a:ext cx="1169162" cy="604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it y Github - Informática y nada más">
            <a:extLst>
              <a:ext uri="{FF2B5EF4-FFF2-40B4-BE49-F238E27FC236}">
                <a16:creationId xmlns:a16="http://schemas.microsoft.com/office/drawing/2014/main" id="{1C783255-D3EC-47A7-91C1-9D270B8112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55637" y="5927888"/>
            <a:ext cx="1163215" cy="645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ando Trello para gestionar mis clientes - gallardoramos.com">
            <a:extLst>
              <a:ext uri="{FF2B5EF4-FFF2-40B4-BE49-F238E27FC236}">
                <a16:creationId xmlns:a16="http://schemas.microsoft.com/office/drawing/2014/main" id="{CB4DE3C0-7AE4-46E3-A9C1-08BABF55110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493" t="21836" r="18789" b="35639"/>
          <a:stretch/>
        </p:blipFill>
        <p:spPr bwMode="auto">
          <a:xfrm>
            <a:off x="11025540" y="6007043"/>
            <a:ext cx="899791" cy="4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034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TotalTime>
  <Words>885</Words>
  <Application>Microsoft Office PowerPoint</Application>
  <PresentationFormat>Panorámica</PresentationFormat>
  <Paragraphs>101</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117</cp:revision>
  <dcterms:created xsi:type="dcterms:W3CDTF">2019-07-08T22:19:47Z</dcterms:created>
  <dcterms:modified xsi:type="dcterms:W3CDTF">2020-08-24T17:50:44Z</dcterms:modified>
</cp:coreProperties>
</file>